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336" r:id="rId2"/>
    <p:sldId id="257" r:id="rId3"/>
    <p:sldId id="338" r:id="rId4"/>
    <p:sldId id="258" r:id="rId5"/>
    <p:sldId id="328" r:id="rId6"/>
    <p:sldId id="329" r:id="rId7"/>
    <p:sldId id="346" r:id="rId8"/>
    <p:sldId id="339" r:id="rId9"/>
    <p:sldId id="340" r:id="rId10"/>
    <p:sldId id="323" r:id="rId11"/>
    <p:sldId id="341" r:id="rId12"/>
    <p:sldId id="342" r:id="rId13"/>
    <p:sldId id="343" r:id="rId14"/>
    <p:sldId id="344" r:id="rId15"/>
    <p:sldId id="345" r:id="rId16"/>
    <p:sldId id="318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>
      <p:cViewPr varScale="1">
        <p:scale>
          <a:sx n="103" d="100"/>
          <a:sy n="103" d="100"/>
        </p:scale>
        <p:origin x="1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513F7-569C-402D-B616-45C8DB9E9B72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F85D6-F52E-4500-9A50-93BD63A5F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90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E57E-B6FD-45B3-ADD5-A6123B37B043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738A4-73AC-451E-BC52-37D5C1771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2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39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74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24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E:\张莉\SA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15" y="171325"/>
            <a:ext cx="594164" cy="5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 userDrawn="1"/>
        </p:nvGrpSpPr>
        <p:grpSpPr>
          <a:xfrm>
            <a:off x="6009833" y="182357"/>
            <a:ext cx="2954655" cy="499306"/>
            <a:chOff x="6009833" y="182357"/>
            <a:chExt cx="2954655" cy="499306"/>
          </a:xfrm>
        </p:grpSpPr>
        <p:sp>
          <p:nvSpPr>
            <p:cNvPr id="9" name="TextBox 8"/>
            <p:cNvSpPr txBox="1"/>
            <p:nvPr/>
          </p:nvSpPr>
          <p:spPr>
            <a:xfrm>
              <a:off x="6009833" y="182357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Adobe 黑体 Std R" pitchFamily="34" charset="-122"/>
                  <a:ea typeface="Adobe 黑体 Std R" pitchFamily="34" charset="-122"/>
                </a:rPr>
                <a:t>中国国家标准化管理委员会</a:t>
              </a:r>
              <a:endParaRPr lang="zh-CN" altLang="en-US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2160" y="404664"/>
              <a:ext cx="2896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Standardization Administration of  the P.R.C</a:t>
              </a:r>
              <a:endParaRPr lang="zh-CN" altLang="en-US" sz="1200" dirty="0"/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2824"/>
            <a:ext cx="8008795" cy="26517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79008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-1" y="6602860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Driven by Innovation      Dedicated to Development</a:t>
            </a:r>
            <a:r>
              <a:rPr lang="zh-CN" altLang="en-US" sz="1200" dirty="0" smtClean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9440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张莉\SA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15" y="171325"/>
            <a:ext cx="594164" cy="5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 userDrawn="1"/>
        </p:nvGrpSpPr>
        <p:grpSpPr>
          <a:xfrm>
            <a:off x="6009833" y="182357"/>
            <a:ext cx="2954655" cy="499306"/>
            <a:chOff x="6009833" y="182357"/>
            <a:chExt cx="2954655" cy="499306"/>
          </a:xfrm>
        </p:grpSpPr>
        <p:sp>
          <p:nvSpPr>
            <p:cNvPr id="9" name="TextBox 8"/>
            <p:cNvSpPr txBox="1"/>
            <p:nvPr/>
          </p:nvSpPr>
          <p:spPr>
            <a:xfrm>
              <a:off x="6009833" y="182357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Adobe 黑体 Std R" pitchFamily="34" charset="-122"/>
                  <a:ea typeface="Adobe 黑体 Std R" pitchFamily="34" charset="-122"/>
                </a:rPr>
                <a:t>中国国家标准化管理委员会</a:t>
              </a:r>
              <a:endParaRPr lang="zh-CN" altLang="en-US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2160" y="404664"/>
              <a:ext cx="2896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Standardization Administration of  the P.R.C</a:t>
              </a:r>
              <a:endParaRPr lang="zh-CN" altLang="en-US" sz="1200" dirty="0"/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2824"/>
            <a:ext cx="8316417" cy="265176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8158810" y="6372036"/>
            <a:ext cx="1093710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2EEF1883-7A0E-4F66-9932-E581691AD397}" type="slidenum">
              <a:rPr lang="zh-CN" alt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zh-CN" altLang="en-US" sz="3200" i="1" dirty="0">
              <a:solidFill>
                <a:srgbClr val="0070C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943" y="6581001"/>
            <a:ext cx="6156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Adobe 黑体 Std R" pitchFamily="34" charset="-122"/>
                <a:cs typeface="Calibri" panose="020F0502020204030204" pitchFamily="34" charset="0"/>
              </a:rPr>
              <a:t>Driven by Innovation, Dedicated to Development</a:t>
            </a:r>
            <a:r>
              <a:rPr lang="zh-CN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Adobe 黑体 Std R" pitchFamily="34" charset="-122"/>
                <a:cs typeface="Calibri" panose="020F0502020204030204" pitchFamily="34" charset="0"/>
              </a:rPr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500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11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57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49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92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91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73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37D4-1E22-475E-9C8E-A87D057F0A0A}" type="datetimeFigureOut">
              <a:rPr lang="zh-CN" altLang="en-US" smtClean="0"/>
              <a:pPr/>
              <a:t>2015/8/31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D38C-7AC5-4779-A9A6-229FC45D7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99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.gov.c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1357298"/>
            <a:ext cx="8501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i="1" dirty="0">
                <a:solidFill>
                  <a:schemeClr val="bg1"/>
                </a:solidFill>
              </a:rPr>
              <a:t>Сотрудничество по стандартизации и строительство экономической зоны и «Шелкового пути</a:t>
            </a:r>
            <a:r>
              <a:rPr lang="ru-RU" altLang="zh-CN" sz="4000" i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zh-CN" altLang="en-US" sz="4000" dirty="0" smtClean="0">
                <a:solidFill>
                  <a:schemeClr val="bg1"/>
                </a:solidFill>
              </a:rPr>
              <a:t>标准化合作与一带一路建设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321297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8794" y="4786322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000" dirty="0" smtClean="0">
                <a:solidFill>
                  <a:schemeClr val="bg1"/>
                </a:solidFill>
                <a:latin typeface="Arial" charset="0"/>
                <a:cs typeface="+mn-ea"/>
                <a:sym typeface="+mn-lt"/>
              </a:rPr>
              <a:t>Международный отдел</a:t>
            </a:r>
            <a:r>
              <a:rPr lang="en-US" altLang="zh-CN" sz="2000" dirty="0" smtClean="0">
                <a:solidFill>
                  <a:schemeClr val="bg1"/>
                </a:solidFill>
                <a:latin typeface="Arial" charset="0"/>
                <a:cs typeface="+mn-ea"/>
                <a:sym typeface="+mn-lt"/>
              </a:rPr>
              <a:t>,</a:t>
            </a:r>
            <a:r>
              <a:rPr lang="ru-RU" altLang="zh-CN" sz="2000" dirty="0" smtClean="0">
                <a:solidFill>
                  <a:schemeClr val="bg1"/>
                </a:solidFill>
                <a:latin typeface="Arial" charset="0"/>
                <a:cs typeface="+mn-ea"/>
                <a:sym typeface="+mn-lt"/>
              </a:rPr>
              <a:t> Национальный комитет по стандартам</a:t>
            </a:r>
            <a:r>
              <a:rPr lang="en-US" altLang="zh-CN" sz="2000" dirty="0" smtClean="0">
                <a:solidFill>
                  <a:schemeClr val="bg1"/>
                </a:solidFill>
                <a:latin typeface="Arial" charset="0"/>
                <a:cs typeface="+mn-ea"/>
                <a:sym typeface="+mn-lt"/>
              </a:rPr>
              <a:t> </a:t>
            </a:r>
            <a:endParaRPr lang="zh-CN" altLang="en-US" sz="2000" dirty="0" smtClean="0">
              <a:solidFill>
                <a:schemeClr val="bg1"/>
              </a:solidFill>
              <a:latin typeface="Arial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国家标准化管理委员会国际合作部</a:t>
            </a:r>
            <a:endParaRPr lang="en-US" altLang="zh-CN" sz="2000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2015-08-26</a:t>
            </a:r>
          </a:p>
        </p:txBody>
      </p:sp>
    </p:spTree>
    <p:extLst>
      <p:ext uri="{BB962C8B-B14F-4D97-AF65-F5344CB8AC3E}">
        <p14:creationId xmlns:p14="http://schemas.microsoft.com/office/powerpoint/2010/main" val="42623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5"/>
          <p:cNvSpPr txBox="1">
            <a:spLocks/>
          </p:cNvSpPr>
          <p:nvPr/>
        </p:nvSpPr>
        <p:spPr>
          <a:xfrm>
            <a:off x="642910" y="1357298"/>
            <a:ext cx="7786742" cy="44291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zh-CN" sz="2000" b="1" dirty="0" smtClean="0">
              <a:cs typeface="+mn-ea"/>
              <a:sym typeface="+mn-lt"/>
            </a:endParaRPr>
          </a:p>
        </p:txBody>
      </p:sp>
      <p:grpSp>
        <p:nvGrpSpPr>
          <p:cNvPr id="33" name="组合 44"/>
          <p:cNvGrpSpPr/>
          <p:nvPr/>
        </p:nvGrpSpPr>
        <p:grpSpPr>
          <a:xfrm>
            <a:off x="142844" y="142851"/>
            <a:ext cx="3857652" cy="714381"/>
            <a:chOff x="4520315" y="821031"/>
            <a:chExt cx="5177061" cy="1341275"/>
          </a:xfrm>
        </p:grpSpPr>
        <p:sp>
          <p:nvSpPr>
            <p:cNvPr id="46" name="标题 2"/>
            <p:cNvSpPr txBox="1">
              <a:spLocks/>
            </p:cNvSpPr>
            <p:nvPr/>
          </p:nvSpPr>
          <p:spPr>
            <a:xfrm>
              <a:off x="4644006" y="944723"/>
              <a:ext cx="5053370" cy="1217583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238" indent="-630238"/>
              <a:endPara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591526" y="892242"/>
              <a:ext cx="104965" cy="104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520315" y="821031"/>
              <a:ext cx="247386" cy="247386"/>
            </a:xfrm>
            <a:prstGeom prst="ellipse">
              <a:avLst/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285720" y="285728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spcBef>
                <a:spcPct val="0"/>
              </a:spcBef>
              <a:defRPr/>
            </a:pP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The map of the belt and road</a:t>
            </a:r>
            <a:endParaRPr lang="zh-CN" alt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88856"/>
            <a:ext cx="8001055" cy="484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14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934922" cy="5603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ru-RU" altLang="zh-CN" sz="2000" b="1" dirty="0" smtClean="0"/>
              <a:t>приоритеты сотрудничества</a:t>
            </a:r>
            <a:r>
              <a:rPr lang="zh-CN" altLang="en-US" sz="2000" b="1" dirty="0" smtClean="0"/>
              <a:t>合作重点</a:t>
            </a:r>
            <a:endParaRPr lang="en-US" sz="2000" b="1" dirty="0" smtClean="0"/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1628800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800" dirty="0">
                <a:solidFill>
                  <a:srgbClr val="0070C0"/>
                </a:solidFill>
              </a:rPr>
              <a:t>политические коммуникации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800" dirty="0" smtClean="0">
                <a:solidFill>
                  <a:srgbClr val="0070C0"/>
                </a:solidFill>
              </a:rPr>
              <a:t>подключение услуги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800" dirty="0">
                <a:solidFill>
                  <a:srgbClr val="0070C0"/>
                </a:solidFill>
              </a:rPr>
              <a:t>торговый поток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800" dirty="0">
                <a:solidFill>
                  <a:srgbClr val="0070C0"/>
                </a:solidFill>
              </a:rPr>
              <a:t>финансовое посредничество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общение с народом</a:t>
            </a:r>
            <a:endParaRPr lang="zh-CN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8144" y="1272292"/>
            <a:ext cx="3071834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政策沟通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设施联通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贸易畅通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资金融通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民心相通</a:t>
            </a:r>
            <a:endParaRPr lang="zh-CN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286850" cy="9889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ru-RU" altLang="zh-CN" sz="2000" b="1" dirty="0" smtClean="0"/>
              <a:t>Сотрудничество Стандартизаций </a:t>
            </a:r>
            <a:r>
              <a:rPr lang="zh-CN" altLang="en-US" sz="2000" b="1" dirty="0" smtClean="0"/>
              <a:t>标准化合作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1340768"/>
            <a:ext cx="7715304" cy="465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2000" dirty="0"/>
              <a:t>Сотрудничество по </a:t>
            </a:r>
            <a:r>
              <a:rPr lang="ru-RU" altLang="zh-CN" sz="2000" dirty="0" smtClean="0"/>
              <a:t>стандартизации </a:t>
            </a:r>
            <a:r>
              <a:rPr lang="ru-RU" altLang="zh-CN" sz="2000" dirty="0"/>
              <a:t>играет важную роль в реализации коммуникационной политики, рекламы торговли, общепринятого информационного взаимодействия. Таким образом, мы будем укреплять сотрудничество со странами по пути развития многоуровневых и  многоканальных коммуникаций  и консультаций, а также содействовать всестороннему развитию двусторонних отношений</a:t>
            </a:r>
            <a:r>
              <a:rPr lang="ru-RU" altLang="zh-CN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/>
              <a:t>标准化</a:t>
            </a:r>
            <a:r>
              <a:rPr lang="zh-CN" altLang="en-US" sz="2000" dirty="0" smtClean="0"/>
              <a:t>合作对于实施政策沟通、设施联通、贸易畅通、民心相通发挥着重要的保障作用。因此我们将加强与沿线国家开展多层次、多渠道沟通磋商，推动双边关系全面发展。</a:t>
            </a:r>
            <a:endParaRPr lang="zh-CN" alt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718898" cy="9889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ru-RU" altLang="zh-CN" sz="2000" b="1" dirty="0" smtClean="0"/>
              <a:t>Сотрудничество стандартизаций</a:t>
            </a:r>
            <a:r>
              <a:rPr lang="en-US" sz="2000" b="1" dirty="0" smtClean="0"/>
              <a:t>(1) </a:t>
            </a:r>
          </a:p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/>
              <a:t> </a:t>
            </a:r>
            <a:r>
              <a:rPr lang="zh-CN" altLang="en-US" sz="2000" b="1" dirty="0" smtClean="0"/>
              <a:t>标准化合作（</a:t>
            </a: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）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1966" y="1248663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000" dirty="0">
                <a:solidFill>
                  <a:srgbClr val="0070C0"/>
                </a:solidFill>
              </a:rPr>
              <a:t>Укреплять деловое сотрудничество между национальными правительствами, поощрять подписание соглашений о взаимном признании стандартов, разработать план действий и дорожную карту, в целях содействия гармонизации стандартов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加强</a:t>
            </a:r>
            <a:r>
              <a:rPr lang="zh-CN" altLang="en-US" sz="2400" dirty="0" smtClean="0"/>
              <a:t>与沿线国家政府间的务实合作，鼓励签署标准互认协议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制定行动计划和路线图，以促进标准的协调一致性。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000" dirty="0">
                <a:solidFill>
                  <a:srgbClr val="0070C0"/>
                </a:solidFill>
              </a:rPr>
              <a:t>Создать механизмы по обмену стандартами, такие как создание координационных центров для укрепления обмена информацией по </a:t>
            </a:r>
            <a:r>
              <a:rPr lang="ru-RU" sz="2000" dirty="0" smtClean="0">
                <a:solidFill>
                  <a:srgbClr val="0070C0"/>
                </a:solidFill>
              </a:rPr>
              <a:t>стандартам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建立</a:t>
            </a:r>
            <a:r>
              <a:rPr lang="zh-CN" altLang="en-US" sz="2400" dirty="0" smtClean="0"/>
              <a:t>标准化工作交流机制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如建立联络点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加强标准信息交换。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574882" cy="9889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ru-RU" altLang="zh-CN" sz="2000" b="1" dirty="0" smtClean="0"/>
              <a:t>Сотрудничество стандартизаций</a:t>
            </a:r>
          </a:p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 smtClean="0"/>
              <a:t>标准合作</a:t>
            </a:r>
            <a:endParaRPr lang="en-US" sz="2000" b="1" dirty="0" smtClean="0"/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8662" y="1513091"/>
            <a:ext cx="7286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ru-RU" altLang="zh-CN" sz="2400" dirty="0">
                <a:solidFill>
                  <a:srgbClr val="0070C0"/>
                </a:solidFill>
              </a:rPr>
              <a:t>Путем проведения совместных исследований в области национальных систем стандартизации, осуществить перевод на иностранный язык изданий стандартов</a:t>
            </a:r>
            <a:r>
              <a:rPr lang="ru-RU" altLang="zh-CN" sz="24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励</a:t>
            </a:r>
            <a:r>
              <a:rPr lang="zh-CN" altLang="en-US" sz="2400" dirty="0"/>
              <a:t>沿线国家进行标准化联合研究，进行标准外文版翻译鼓。</a:t>
            </a:r>
            <a:endParaRPr lang="en-US" altLang="zh-CN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400" dirty="0">
                <a:solidFill>
                  <a:srgbClr val="0070C0"/>
                </a:solidFill>
              </a:rPr>
              <a:t>Содействовать строительству демонстрационных зон или демонстрационных проектов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促进</a:t>
            </a:r>
            <a:r>
              <a:rPr lang="zh-CN" altLang="en-US" sz="2400" dirty="0" smtClean="0"/>
              <a:t>标准化示范区或示范项目的建设。</a:t>
            </a:r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179512" y="225442"/>
            <a:ext cx="5040560" cy="10604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ru-RU" altLang="zh-CN" sz="2000" b="1" dirty="0" smtClean="0"/>
              <a:t>Сотрудничество стандартизаций</a:t>
            </a:r>
            <a:r>
              <a:rPr lang="en-US" sz="2000" b="1" dirty="0" smtClean="0"/>
              <a:t>(2)</a:t>
            </a:r>
          </a:p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 smtClean="0">
                <a:cs typeface="+mn-ea"/>
                <a:sym typeface="+mn-lt"/>
              </a:rPr>
              <a:t>标准合作（</a:t>
            </a:r>
            <a:r>
              <a:rPr lang="en-US" altLang="zh-CN" sz="2000" b="1" dirty="0" smtClean="0">
                <a:cs typeface="+mn-ea"/>
                <a:sym typeface="+mn-lt"/>
              </a:rPr>
              <a:t>2</a:t>
            </a:r>
            <a:r>
              <a:rPr lang="zh-CN" altLang="en-US" sz="2000" b="1" dirty="0" smtClean="0">
                <a:cs typeface="+mn-ea"/>
                <a:sym typeface="+mn-lt"/>
              </a:rPr>
              <a:t>）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357298"/>
            <a:ext cx="82868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000" dirty="0">
                <a:solidFill>
                  <a:srgbClr val="0070C0"/>
                </a:solidFill>
              </a:rPr>
              <a:t>Посредством проведения учебных курсов или семинаров и т.д., повысить потенциал и уровень участия страны в международной работе по стандартизации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通过</a:t>
            </a:r>
            <a:r>
              <a:rPr lang="zh-CN" altLang="en-US" sz="2400" dirty="0" smtClean="0"/>
              <a:t>举办培训班或召开研讨会等方式，提高沿线国家参与国际标准化工作的能力和水平。</a:t>
            </a:r>
            <a:endParaRPr lang="en-US" altLang="zh-CN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altLang="zh-CN" sz="2000" dirty="0">
                <a:solidFill>
                  <a:srgbClr val="0070C0"/>
                </a:solidFill>
              </a:rPr>
              <a:t>Укреплять международное сотрудничество, представлять предложения по новым стандартам в Международную организацию по стандартизации, или взаимно поддерживать друг друга в международной работе по стандартизации</a:t>
            </a:r>
            <a:r>
              <a:rPr lang="ru-RU" altLang="zh-CN" sz="20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加强</a:t>
            </a:r>
            <a:r>
              <a:rPr lang="zh-CN" altLang="en-US" sz="2400" dirty="0" smtClean="0"/>
              <a:t>国际合作，联合向国际标准化组织提交新标准提案，或在国际标准化工作中相互支持。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4" name="文本框 1"/>
          <p:cNvSpPr txBox="1"/>
          <p:nvPr/>
        </p:nvSpPr>
        <p:spPr>
          <a:xfrm>
            <a:off x="928662" y="2357430"/>
            <a:ext cx="763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Спасибо</a:t>
            </a:r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!</a:t>
            </a:r>
          </a:p>
          <a:p>
            <a:endParaRPr lang="zh-CN" altLang="en-US" sz="1600" i="1" dirty="0"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48" y="4143380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Address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No.9 </a:t>
            </a:r>
            <a:r>
              <a:rPr lang="en-US" altLang="zh-CN" sz="2000" b="1" dirty="0" err="1">
                <a:solidFill>
                  <a:schemeClr val="bg1"/>
                </a:solidFill>
                <a:cs typeface="+mn-ea"/>
                <a:sym typeface="+mn-lt"/>
              </a:rPr>
              <a:t>Madian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cs typeface="+mn-ea"/>
                <a:sym typeface="+mn-lt"/>
              </a:rPr>
              <a:t>Donglu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cs typeface="+mn-ea"/>
                <a:sym typeface="+mn-lt"/>
              </a:rPr>
              <a:t>Haidian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District </a:t>
            </a:r>
            <a:b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  <a:hlinkClick r:id="rId3"/>
              </a:rPr>
              <a:t>http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  <a:hlinkClick r:id="rId3"/>
              </a:rPr>
              <a:t>://</a:t>
            </a:r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  <a:hlinkClick r:id="rId3"/>
              </a:rPr>
              <a:t>www.sac.gov.cn</a:t>
            </a:r>
            <a:endParaRPr lang="en-US" alt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Tel</a:t>
            </a: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 ：</a:t>
            </a:r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010-82262912</a:t>
            </a:r>
          </a:p>
          <a:p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E-mail</a:t>
            </a: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 ：</a:t>
            </a:r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liyb@sac.gov.cn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6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 rot="10800000">
            <a:off x="-2268759" y="980728"/>
            <a:ext cx="5544616" cy="5328592"/>
          </a:xfrm>
          <a:prstGeom prst="ellipse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10800000">
            <a:off x="-1666503" y="1268760"/>
            <a:ext cx="4942359" cy="4749799"/>
          </a:xfrm>
          <a:prstGeom prst="ellipse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rot="10800000">
            <a:off x="26794" y="2020965"/>
            <a:ext cx="3249063" cy="3122476"/>
          </a:xfrm>
          <a:prstGeom prst="ellipse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71800" y="620688"/>
            <a:ext cx="5157786" cy="1938992"/>
            <a:chOff x="2974900" y="554377"/>
            <a:chExt cx="4929222" cy="1508550"/>
          </a:xfrm>
        </p:grpSpPr>
        <p:sp>
          <p:nvSpPr>
            <p:cNvPr id="13" name="椭圆 12"/>
            <p:cNvSpPr/>
            <p:nvPr/>
          </p:nvSpPr>
          <p:spPr>
            <a:xfrm>
              <a:off x="2974900" y="1699925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046908" y="1771933"/>
              <a:ext cx="4536504" cy="0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117776" y="554377"/>
              <a:ext cx="4786346" cy="150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tx2"/>
                  </a:solidFill>
                </a:rPr>
                <a:t>Предпосылки создания экономической зоны и «Шелкового пути</a:t>
              </a:r>
              <a:r>
                <a:rPr lang="ru-RU" sz="2400" b="1" dirty="0" smtClean="0">
                  <a:solidFill>
                    <a:schemeClr val="tx2"/>
                  </a:solidFill>
                </a:rPr>
                <a:t>»</a:t>
              </a:r>
            </a:p>
            <a:p>
              <a:r>
                <a:rPr lang="en-US" altLang="zh-CN" sz="2400" b="1" dirty="0" smtClean="0">
                  <a:solidFill>
                    <a:schemeClr val="tx2"/>
                  </a:solidFill>
                </a:rPr>
                <a:t>“</a:t>
              </a:r>
              <a:r>
                <a:rPr lang="zh-CN" altLang="en-US" sz="2400" b="1" dirty="0" smtClean="0">
                  <a:solidFill>
                    <a:schemeClr val="tx2"/>
                  </a:solidFill>
                </a:rPr>
                <a:t>一带一路</a:t>
              </a:r>
              <a:r>
                <a:rPr lang="en-US" altLang="zh-CN" sz="2400" b="1" dirty="0" smtClean="0">
                  <a:solidFill>
                    <a:schemeClr val="tx2"/>
                  </a:solidFill>
                </a:rPr>
                <a:t>”</a:t>
              </a:r>
              <a:r>
                <a:rPr lang="zh-CN" altLang="en-US" sz="2400" b="1" dirty="0" smtClean="0">
                  <a:solidFill>
                    <a:schemeClr val="tx2"/>
                  </a:solidFill>
                </a:rPr>
                <a:t>提出的背景</a:t>
              </a:r>
              <a:endParaRPr lang="en-US" sz="2400" b="1" dirty="0" smtClean="0">
                <a:solidFill>
                  <a:schemeClr val="tx2"/>
                </a:solidFill>
              </a:endParaRPr>
            </a:p>
            <a:p>
              <a:endParaRPr lang="zh-CN" alt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75856" y="2204864"/>
            <a:ext cx="5868145" cy="1569660"/>
            <a:chOff x="3318585" y="1373399"/>
            <a:chExt cx="5868145" cy="1569660"/>
          </a:xfrm>
        </p:grpSpPr>
        <p:sp>
          <p:nvSpPr>
            <p:cNvPr id="27" name="椭圆 26"/>
            <p:cNvSpPr/>
            <p:nvPr/>
          </p:nvSpPr>
          <p:spPr>
            <a:xfrm>
              <a:off x="3400283" y="2579459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472291" y="2651467"/>
              <a:ext cx="4536504" cy="0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318585" y="1373399"/>
              <a:ext cx="58681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b="1" dirty="0">
                  <a:solidFill>
                    <a:schemeClr val="tx2"/>
                  </a:solidFill>
                </a:rPr>
                <a:t>Основное содержание строительства экономической зоны и «Шелкового пути</a:t>
              </a:r>
              <a:r>
                <a:rPr lang="ru-RU" altLang="zh-CN" sz="2400" b="1" dirty="0" smtClean="0">
                  <a:solidFill>
                    <a:schemeClr val="tx2"/>
                  </a:solidFill>
                </a:rPr>
                <a:t>»</a:t>
              </a:r>
            </a:p>
            <a:p>
              <a:r>
                <a:rPr lang="en-US" altLang="zh-CN" sz="2400" b="1" dirty="0" smtClean="0">
                  <a:solidFill>
                    <a:schemeClr val="tx2"/>
                  </a:solidFill>
                </a:rPr>
                <a:t>“</a:t>
              </a:r>
              <a:r>
                <a:rPr lang="zh-CN" altLang="en-US" sz="2400" b="1" dirty="0" smtClean="0">
                  <a:solidFill>
                    <a:schemeClr val="tx2"/>
                  </a:solidFill>
                </a:rPr>
                <a:t>一带一路</a:t>
              </a:r>
              <a:r>
                <a:rPr lang="en-US" altLang="zh-CN" sz="2400" b="1" dirty="0" smtClean="0">
                  <a:solidFill>
                    <a:schemeClr val="tx2"/>
                  </a:solidFill>
                </a:rPr>
                <a:t>”</a:t>
              </a:r>
              <a:r>
                <a:rPr lang="zh-CN" altLang="en-US" sz="2400" b="1" dirty="0" smtClean="0">
                  <a:solidFill>
                    <a:schemeClr val="tx2"/>
                  </a:solidFill>
                </a:rPr>
                <a:t>的主要内容</a:t>
              </a:r>
              <a:endParaRPr lang="en-US" sz="2400" b="1" dirty="0" smtClean="0">
                <a:solidFill>
                  <a:schemeClr val="tx2"/>
                </a:solidFill>
              </a:endParaRPr>
            </a:p>
            <a:p>
              <a:endParaRPr lang="zh-CN" altLang="en-US" sz="2400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57488" y="3714752"/>
            <a:ext cx="6072230" cy="2308324"/>
            <a:chOff x="3570496" y="1943609"/>
            <a:chExt cx="6072230" cy="2308324"/>
          </a:xfrm>
        </p:grpSpPr>
        <p:sp>
          <p:nvSpPr>
            <p:cNvPr id="32" name="椭圆 31"/>
            <p:cNvSpPr/>
            <p:nvPr/>
          </p:nvSpPr>
          <p:spPr>
            <a:xfrm>
              <a:off x="3570496" y="3458993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3642504" y="3531001"/>
              <a:ext cx="5177968" cy="0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856248" y="1943609"/>
              <a:ext cx="578647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2"/>
                  </a:solidFill>
                </a:rPr>
                <a:t>Как активизировать сотрудничество путем стандартизации строительства свободной экономической зоны и «Шелкового пути</a:t>
              </a:r>
              <a:r>
                <a:rPr lang="ru-RU" sz="2400" b="1" dirty="0" smtClean="0">
                  <a:solidFill>
                    <a:schemeClr val="tx2"/>
                  </a:solidFill>
                </a:rPr>
                <a:t>»?</a:t>
              </a:r>
            </a:p>
            <a:p>
              <a:pPr indent="-360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2"/>
                  </a:solidFill>
                </a:rPr>
                <a:t>如何通过标准化合作助推</a:t>
              </a:r>
              <a:r>
                <a:rPr lang="en-US" altLang="zh-CN" sz="2400" b="1" dirty="0" smtClean="0">
                  <a:solidFill>
                    <a:schemeClr val="tx2"/>
                  </a:solidFill>
                </a:rPr>
                <a:t>“</a:t>
              </a:r>
              <a:r>
                <a:rPr lang="zh-CN" altLang="en-US" sz="2400" b="1" dirty="0" smtClean="0">
                  <a:solidFill>
                    <a:schemeClr val="tx2"/>
                  </a:solidFill>
                </a:rPr>
                <a:t>一带一路</a:t>
              </a:r>
              <a:r>
                <a:rPr lang="en-US" altLang="zh-CN" sz="2400" b="1" dirty="0" smtClean="0">
                  <a:solidFill>
                    <a:schemeClr val="tx2"/>
                  </a:solidFill>
                </a:rPr>
                <a:t>”</a:t>
              </a:r>
              <a:r>
                <a:rPr lang="zh-CN" altLang="en-US" sz="2400" b="1" dirty="0" smtClean="0">
                  <a:solidFill>
                    <a:schemeClr val="tx2"/>
                  </a:solidFill>
                </a:rPr>
                <a:t>建设</a:t>
              </a:r>
              <a:r>
                <a:rPr lang="en-US" altLang="zh-CN" sz="2400" b="1" dirty="0" smtClean="0">
                  <a:solidFill>
                    <a:schemeClr val="tx2"/>
                  </a:solidFill>
                </a:rPr>
                <a:t>?</a:t>
              </a:r>
              <a:endParaRPr lang="en-US" sz="2400" b="1" dirty="0" smtClean="0">
                <a:solidFill>
                  <a:schemeClr val="tx2"/>
                </a:solidFill>
              </a:endParaRPr>
            </a:p>
            <a:p>
              <a:pPr indent="-3603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95536" y="3356992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содержание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429156" cy="9889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20000"/>
              </a:spcBef>
            </a:pPr>
            <a:r>
              <a:rPr lang="en-US" altLang="zh-CN" sz="2000" b="1" dirty="0" smtClean="0">
                <a:cs typeface="+mn-ea"/>
                <a:sym typeface="+mn-lt"/>
              </a:rPr>
              <a:t>The Belt and Road symbolize communication and cooperation between the East and the West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0100" y="1643050"/>
            <a:ext cx="7072362" cy="369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200000"/>
              </a:lnSpc>
            </a:pPr>
            <a:r>
              <a:rPr lang="zh-CN" altLang="en-US" sz="2000" dirty="0" smtClean="0"/>
              <a:t>        </a:t>
            </a:r>
            <a:r>
              <a:rPr lang="en-US" altLang="en-US" sz="2000" dirty="0" smtClean="0"/>
              <a:t>2000</a:t>
            </a:r>
            <a:r>
              <a:rPr lang="zh-CN" altLang="en-US" sz="2000" dirty="0" smtClean="0"/>
              <a:t>多年前，亚欧大陆上勤劳勇敢的人民，探索出多条连接亚欧非几大文明的贸易和人文交流通路，后人将其统称为“丝绸之路”。千百年来，“和平合作、开放包容、互学互鉴、互利共赢”的丝绸之路精神薪火相传，推进了人类文明进步，是促进沿线各国繁荣发展的重要纽带，是东西方交流合作的象征，是世界各国共有的历史文化遗产。</a:t>
            </a:r>
            <a:endParaRPr lang="en-US" altLang="zh-CN" sz="2000" dirty="0" smtClean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429156" cy="9889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20000"/>
              </a:spcBef>
            </a:pPr>
            <a:r>
              <a:rPr lang="en-US" altLang="zh-CN" sz="2000" b="1" dirty="0" smtClean="0">
                <a:cs typeface="+mn-ea"/>
                <a:sym typeface="+mn-lt"/>
              </a:rPr>
              <a:t>The Belt and Road symbolize communication and cooperation between the East and the West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1472" y="1412776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altLang="zh-CN" sz="2400" b="1" dirty="0">
                <a:solidFill>
                  <a:schemeClr val="tx2"/>
                </a:solidFill>
                <a:cs typeface="+mn-ea"/>
                <a:sym typeface="+mn-lt"/>
              </a:rPr>
              <a:t> Более чем 2000 лет назад, трудолюбивые и смелые люди на Евразийском континенте, изучили каналы торгового и культурного обмена многих великих </a:t>
            </a:r>
            <a:r>
              <a:rPr lang="ru-RU" altLang="zh-CN" sz="2400" b="1" dirty="0" smtClean="0">
                <a:solidFill>
                  <a:schemeClr val="tx2"/>
                </a:solidFill>
                <a:cs typeface="+mn-ea"/>
                <a:sym typeface="+mn-lt"/>
              </a:rPr>
              <a:t>цивилизаций, в частности </a:t>
            </a:r>
            <a:r>
              <a:rPr lang="ru-RU" altLang="zh-CN" sz="2400" b="1" dirty="0">
                <a:solidFill>
                  <a:schemeClr val="tx2"/>
                </a:solidFill>
                <a:cs typeface="+mn-ea"/>
                <a:sym typeface="+mn-lt"/>
              </a:rPr>
              <a:t>Великой Азиатско-Европейско-Африканской цивилизации, которые впоследствии назовут "Великий шелковый путь". В течение тысяч лет «мирного сотрудничества, открытости и толерантности, взаимного обучения, взаимной выгоды и обоюдного выигрыша», дух "Великого шелкового пути" толкал вперед прогресс человеческой цивилизации, являлся важным звеном для продвижения процветания и развития всех стран, символом обмена и сотрудничества Востока и Запада, являлся историческим и культурным наследием во всем мире.</a:t>
            </a:r>
            <a:endParaRPr lang="en-US" altLang="zh-CN" sz="2400" b="1" dirty="0" smtClean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429156" cy="9889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20000"/>
              </a:spcBef>
            </a:pPr>
            <a:r>
              <a:rPr lang="en-US" sz="2000" b="1" dirty="0" smtClean="0"/>
              <a:t>Building of the Belt and Road can help promote the economic prosperity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4348" y="1500174"/>
            <a:ext cx="77153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2000" dirty="0"/>
              <a:t>В XXI веке</a:t>
            </a:r>
            <a:r>
              <a:rPr lang="ru-RU" altLang="zh-CN" sz="2000" dirty="0" smtClean="0"/>
              <a:t>, для </a:t>
            </a:r>
            <a:r>
              <a:rPr lang="ru-RU" altLang="zh-CN" sz="2000" dirty="0"/>
              <a:t>того, чтобы наступила новая эра мира, сотрудничества</a:t>
            </a:r>
            <a:r>
              <a:rPr lang="ru-RU" altLang="zh-CN" sz="2000" dirty="0" smtClean="0"/>
              <a:t>, обоюдной </a:t>
            </a:r>
            <a:r>
              <a:rPr lang="ru-RU" altLang="zh-CN" sz="2000" dirty="0"/>
              <a:t>выгоды, в условиях слабого </a:t>
            </a:r>
            <a:r>
              <a:rPr lang="ru-RU" altLang="zh-CN" sz="2000" dirty="0" smtClean="0"/>
              <a:t>восстановления </a:t>
            </a:r>
            <a:r>
              <a:rPr lang="ru-RU" altLang="zh-CN" sz="2000" dirty="0"/>
              <a:t>глобальной экономической ситуации, сложными международными и региональными ситуациями, наиболее важным и ценным является продолжение и развитие идеи "Великого шелкового пути</a:t>
            </a:r>
            <a:r>
              <a:rPr lang="ru-RU" altLang="zh-CN" sz="2000" dirty="0" smtClean="0"/>
              <a:t>".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进入</a:t>
            </a:r>
            <a:r>
              <a:rPr lang="en-US" sz="2400" dirty="0" smtClean="0"/>
              <a:t>21</a:t>
            </a:r>
            <a:r>
              <a:rPr lang="zh-CN" altLang="en-US" sz="2400" dirty="0" smtClean="0"/>
              <a:t>世纪，在以和平、发展、合作、共赢为主题的新时代，面对复苏乏力的全球经济形势，纷繁复杂的国际和地区局面，传承和弘扬丝绸之路精神更显重要和珍贵。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500594" cy="77466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20000"/>
              </a:spcBef>
            </a:pPr>
            <a:r>
              <a:rPr lang="en-US" sz="2000" b="1" dirty="0" smtClean="0"/>
              <a:t>The Belt and Road Initiative aims to promote the connectivity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4348" y="1285860"/>
            <a:ext cx="77153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   </a:t>
            </a:r>
            <a:r>
              <a:rPr lang="ru-RU" sz="2000" dirty="0"/>
              <a:t>В сентябре и в октябре  2013 года, Президент Китая Си </a:t>
            </a:r>
            <a:r>
              <a:rPr lang="ru-RU" sz="2000" dirty="0" err="1"/>
              <a:t>Цзиньпин</a:t>
            </a:r>
            <a:r>
              <a:rPr lang="ru-RU" sz="2000" dirty="0"/>
              <a:t>, во время поездки в Центральную и Юго-Восточную Азию, выдвинул крупную инициативу, предложив построить </a:t>
            </a:r>
            <a:r>
              <a:rPr lang="ru-RU" sz="2000" dirty="0" smtClean="0"/>
              <a:t>«</a:t>
            </a:r>
            <a:r>
              <a:rPr lang="ru-RU" sz="2000" dirty="0"/>
              <a:t>Ш</a:t>
            </a:r>
            <a:r>
              <a:rPr lang="ru-RU" sz="2000" dirty="0" smtClean="0"/>
              <a:t>елковый </a:t>
            </a:r>
            <a:r>
              <a:rPr lang="ru-RU" sz="2000" dirty="0"/>
              <a:t>путь экономического пояса» и «Шелковый путь XXI века на море», чем привлек внимание международного сообщества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2013</a:t>
            </a:r>
            <a:r>
              <a:rPr lang="zh-CN" altLang="en-US" sz="2400" dirty="0" smtClean="0"/>
              <a:t>年</a:t>
            </a:r>
            <a:r>
              <a:rPr lang="en-US" sz="2400" dirty="0" smtClean="0"/>
              <a:t>9</a:t>
            </a:r>
            <a:r>
              <a:rPr lang="zh-CN" altLang="en-US" sz="2400" dirty="0" smtClean="0"/>
              <a:t>月和</a:t>
            </a:r>
            <a:r>
              <a:rPr lang="en-US" sz="2400" dirty="0" smtClean="0"/>
              <a:t>10</a:t>
            </a:r>
            <a:r>
              <a:rPr lang="zh-CN" altLang="en-US" sz="2400" dirty="0" smtClean="0"/>
              <a:t>月，中国国家主席习近平在出访中亚和东南亚国家期间，先后提出共建“丝绸之路经济带”和“</a:t>
            </a:r>
            <a:r>
              <a:rPr lang="en-US" sz="2400" dirty="0" smtClean="0"/>
              <a:t>21</a:t>
            </a:r>
            <a:r>
              <a:rPr lang="zh-CN" altLang="en-US" sz="2400" dirty="0" smtClean="0"/>
              <a:t>世纪海上丝绸之路” 的重大倡议，得到国际社会高度关注。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5" y="928670"/>
            <a:ext cx="8871985" cy="5214974"/>
          </a:xfrm>
          <a:prstGeom prst="rect">
            <a:avLst/>
          </a:prstGeom>
        </p:spPr>
      </p:pic>
      <p:grpSp>
        <p:nvGrpSpPr>
          <p:cNvPr id="2" name="组合 10"/>
          <p:cNvGrpSpPr/>
          <p:nvPr/>
        </p:nvGrpSpPr>
        <p:grpSpPr>
          <a:xfrm>
            <a:off x="2285984" y="1214422"/>
            <a:ext cx="4500594" cy="4247317"/>
            <a:chOff x="2555776" y="2000848"/>
            <a:chExt cx="4032447" cy="2536903"/>
          </a:xfrm>
        </p:grpSpPr>
        <p:sp>
          <p:nvSpPr>
            <p:cNvPr id="9" name="TextBox 8"/>
            <p:cNvSpPr txBox="1"/>
            <p:nvPr/>
          </p:nvSpPr>
          <p:spPr>
            <a:xfrm>
              <a:off x="2555776" y="2240748"/>
              <a:ext cx="4032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83790" y="2000848"/>
              <a:ext cx="3783715" cy="253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2000" b="1" i="1" dirty="0">
                  <a:solidFill>
                    <a:schemeClr val="bg1"/>
                  </a:solidFill>
                </a:rPr>
                <a:t>28 марта 2015 года, китайское правительство опубликовало видение и действия по созданию "Шелкового пути экономического пояса" и "Шелкового пути ХХI века на море"(Один пояс один путь)</a:t>
              </a:r>
              <a:r>
                <a:rPr lang="en-US" sz="2000" b="1" i="1" dirty="0" smtClean="0">
                  <a:solidFill>
                    <a:schemeClr val="bg1"/>
                  </a:solidFill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i="1" dirty="0" smtClean="0">
                  <a:solidFill>
                    <a:schemeClr val="bg1"/>
                  </a:solidFill>
                  <a:sym typeface="+mn-lt"/>
                </a:rPr>
                <a:t>2015</a:t>
              </a:r>
              <a:r>
                <a:rPr lang="zh-CN" altLang="en-US" sz="2000" b="1" i="1" dirty="0" smtClean="0">
                  <a:solidFill>
                    <a:schemeClr val="bg1"/>
                  </a:solidFill>
                  <a:sym typeface="+mn-lt"/>
                </a:rPr>
                <a:t>年</a:t>
              </a:r>
              <a:r>
                <a:rPr lang="en-US" altLang="zh-CN" sz="2000" b="1" i="1" dirty="0" smtClean="0">
                  <a:solidFill>
                    <a:schemeClr val="bg1"/>
                  </a:solidFill>
                  <a:sym typeface="+mn-lt"/>
                </a:rPr>
                <a:t>3</a:t>
              </a:r>
              <a:r>
                <a:rPr lang="zh-CN" altLang="en-US" sz="2000" b="1" i="1" dirty="0" smtClean="0">
                  <a:solidFill>
                    <a:schemeClr val="bg1"/>
                  </a:solidFill>
                  <a:sym typeface="+mn-lt"/>
                </a:rPr>
                <a:t>月</a:t>
              </a:r>
              <a:r>
                <a:rPr lang="en-US" altLang="zh-CN" sz="2000" b="1" i="1" dirty="0" smtClean="0">
                  <a:solidFill>
                    <a:schemeClr val="bg1"/>
                  </a:solidFill>
                  <a:sym typeface="+mn-lt"/>
                </a:rPr>
                <a:t>28</a:t>
              </a:r>
              <a:r>
                <a:rPr lang="zh-CN" altLang="en-US" sz="2000" b="1" i="1" dirty="0" smtClean="0">
                  <a:solidFill>
                    <a:schemeClr val="bg1"/>
                  </a:solidFill>
                  <a:sym typeface="+mn-lt"/>
                </a:rPr>
                <a:t>日</a:t>
              </a:r>
              <a:r>
                <a:rPr lang="en-US" altLang="zh-CN" sz="2000" b="1" i="1" dirty="0" smtClean="0">
                  <a:solidFill>
                    <a:schemeClr val="bg1"/>
                  </a:solidFill>
                  <a:sym typeface="+mn-lt"/>
                </a:rPr>
                <a:t>,</a:t>
              </a:r>
              <a:r>
                <a:rPr lang="zh-CN" altLang="en-US" sz="2000" b="1" i="1" dirty="0" smtClean="0">
                  <a:solidFill>
                    <a:schemeClr val="bg1"/>
                  </a:solidFill>
                  <a:sym typeface="+mn-lt"/>
                </a:rPr>
                <a:t>中国政府发布了</a:t>
              </a:r>
              <a:r>
                <a:rPr lang="en-US" altLang="zh-CN" sz="2000" b="1" i="1" dirty="0" smtClean="0">
                  <a:solidFill>
                    <a:schemeClr val="bg1"/>
                  </a:solidFill>
                  <a:sym typeface="+mn-lt"/>
                </a:rPr>
                <a:t>《</a:t>
              </a:r>
              <a:r>
                <a:rPr lang="zh-CN" altLang="en-US" sz="2000" b="1" i="1" dirty="0" smtClean="0">
                  <a:solidFill>
                    <a:schemeClr val="bg1"/>
                  </a:solidFill>
                  <a:sym typeface="+mn-lt"/>
                </a:rPr>
                <a:t>共建丝绸之路经济带和</a:t>
              </a:r>
              <a:r>
                <a:rPr lang="en-US" altLang="zh-CN" sz="2000" b="1" i="1" dirty="0" smtClean="0">
                  <a:solidFill>
                    <a:schemeClr val="bg1"/>
                  </a:solidFill>
                  <a:sym typeface="+mn-lt"/>
                </a:rPr>
                <a:t>21</a:t>
              </a:r>
              <a:r>
                <a:rPr lang="zh-CN" altLang="en-US" sz="2000" b="1" i="1" dirty="0" smtClean="0">
                  <a:solidFill>
                    <a:schemeClr val="bg1"/>
                  </a:solidFill>
                  <a:sym typeface="+mn-lt"/>
                </a:rPr>
                <a:t>世纪海上丝绸之路愿景与行动</a:t>
              </a:r>
              <a:r>
                <a:rPr lang="en-US" altLang="zh-CN" sz="2000" b="1" i="1" dirty="0" smtClean="0">
                  <a:solidFill>
                    <a:schemeClr val="bg1"/>
                  </a:solidFill>
                  <a:sym typeface="+mn-lt"/>
                </a:rPr>
                <a:t>》</a:t>
              </a:r>
              <a:r>
                <a:rPr lang="zh-CN" altLang="en-US" sz="2000" b="1" i="1" dirty="0" smtClean="0">
                  <a:solidFill>
                    <a:schemeClr val="bg1"/>
                  </a:solidFill>
                  <a:sym typeface="+mn-lt"/>
                </a:rPr>
                <a:t>（一带一路）</a:t>
              </a:r>
              <a:endParaRPr lang="zh-CN" altLang="en-US" sz="2000" b="1" i="1" dirty="0">
                <a:solidFill>
                  <a:schemeClr val="bg1"/>
                </a:solidFill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7158" y="285728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ctr"/>
            <a:r>
              <a:rPr lang="en-US" altLang="zh-CN" sz="2000" b="1" dirty="0" smtClean="0">
                <a:cs typeface="+mn-ea"/>
                <a:sym typeface="+mn-lt"/>
              </a:rPr>
              <a:t>The Belt and Road</a:t>
            </a:r>
          </a:p>
          <a:p>
            <a:pPr marL="630238" indent="-630238" algn="ctr"/>
            <a:r>
              <a:rPr lang="zh-CN" altLang="en-US" sz="2000" b="1" dirty="0" smtClean="0">
                <a:cs typeface="+mn-ea"/>
                <a:sym typeface="+mn-lt"/>
              </a:rPr>
              <a:t>一带一路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7158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"/>
          <p:cNvSpPr txBox="1">
            <a:spLocks/>
          </p:cNvSpPr>
          <p:nvPr/>
        </p:nvSpPr>
        <p:spPr>
          <a:xfrm>
            <a:off x="428596" y="214290"/>
            <a:ext cx="3643338" cy="7143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20000"/>
              </a:spcBef>
            </a:pPr>
            <a:endParaRPr lang="zh-CN" altLang="en-US" sz="2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14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429156" cy="48891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altLang="zh-CN" sz="2400" b="1" dirty="0" smtClean="0"/>
              <a:t>Пять направлений </a:t>
            </a:r>
            <a:r>
              <a:rPr lang="zh-CN" altLang="en-US" sz="2400" b="1" dirty="0" smtClean="0"/>
              <a:t>五个方向</a:t>
            </a:r>
            <a:endParaRPr lang="zh-CN" altLang="en-US" sz="2400" dirty="0"/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928670"/>
            <a:ext cx="82153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</a:rPr>
              <a:t>Общие направления «Шелкового пути»: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400" dirty="0">
                <a:solidFill>
                  <a:srgbClr val="FF0000"/>
                </a:solidFill>
              </a:rPr>
              <a:t>Китай через Центральную Азию, Россию в Европу (Балтийское направление</a:t>
            </a:r>
            <a:r>
              <a:rPr lang="ru-RU" sz="2400" dirty="0" smtClean="0">
                <a:solidFill>
                  <a:srgbClr val="FF0000"/>
                </a:solidFill>
              </a:rPr>
              <a:t>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400" dirty="0">
                <a:solidFill>
                  <a:srgbClr val="FF0000"/>
                </a:solidFill>
              </a:rPr>
              <a:t>Китай через Центральную Азию, Западную Азию к Персидскому заливу, Средиземному морю (направление Персидского залива</a:t>
            </a:r>
            <a:r>
              <a:rPr lang="ru-RU" sz="2400" dirty="0" smtClean="0">
                <a:solidFill>
                  <a:srgbClr val="FF0000"/>
                </a:solidFill>
              </a:rPr>
              <a:t>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400" dirty="0" smtClean="0">
                <a:solidFill>
                  <a:srgbClr val="FF0000"/>
                </a:solidFill>
              </a:rPr>
              <a:t>Китай в Юго-Восточной Азии, Южной Азии, Индийском океане </a:t>
            </a:r>
            <a:r>
              <a:rPr lang="ru-RU" sz="2400" dirty="0">
                <a:solidFill>
                  <a:srgbClr val="FF0000"/>
                </a:solidFill>
              </a:rPr>
              <a:t>(направление </a:t>
            </a:r>
            <a:r>
              <a:rPr lang="ru-RU" sz="2400" dirty="0" smtClean="0">
                <a:solidFill>
                  <a:srgbClr val="FF0000"/>
                </a:solidFill>
              </a:rPr>
              <a:t>Индийского океана)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     丝绸之路经济带的走向</a:t>
            </a:r>
            <a:r>
              <a:rPr lang="en-US" altLang="zh-CN" sz="2000" dirty="0" smtClean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/>
              <a:t>中国经中亚、俄罗斯至欧洲（波罗的海方向）；</a:t>
            </a:r>
            <a:endParaRPr lang="en-US" altLang="zh-CN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/>
              <a:t>中国经中亚、西亚至波斯湾、地中海（波斯湾方向）；</a:t>
            </a:r>
            <a:endParaRPr lang="en-US" altLang="zh-CN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/>
              <a:t>中国至东南亚、南亚、印度洋（印度洋方向）</a:t>
            </a:r>
            <a:r>
              <a:rPr lang="zh-CN" altLang="en-US" sz="2400" dirty="0" smtClean="0"/>
              <a:t>。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81408" y="3244334"/>
            <a:ext cx="1981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Пять направление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57158" y="225442"/>
            <a:ext cx="4714908" cy="7032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20000"/>
              </a:spcBef>
            </a:pP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20" y="214290"/>
            <a:ext cx="104965" cy="1049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4282" y="142852"/>
            <a:ext cx="247386" cy="247386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5786" y="1214422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Акцентированные направления "Шелкового пути ХХI века на море"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прибрежных портов Китая в Южно-Китайском море до Индийского океана и далее распространяясь до Европы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прибрежных портов Китая в Южно-Китайском море до южной части Тихого океана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 smtClean="0"/>
              <a:t>      </a:t>
            </a:r>
            <a:r>
              <a:rPr lang="en-US" sz="2400" dirty="0" smtClean="0"/>
              <a:t>21</a:t>
            </a:r>
            <a:r>
              <a:rPr lang="zh-CN" altLang="en-US" sz="2400" dirty="0" smtClean="0"/>
              <a:t>世纪海上丝绸之路重点方向：</a:t>
            </a:r>
            <a:endParaRPr lang="en-US" altLang="zh-CN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从中国沿海港口过南海到印度洋，延伸至欧洲；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/>
              <a:t>从中国沿海港口过南海到南太平洋。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1472" y="285728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zh-CN" sz="2400" b="1" dirty="0" smtClean="0"/>
              <a:t>Пять направлений </a:t>
            </a:r>
            <a:r>
              <a:rPr lang="zh-CN" altLang="en-US" sz="2400" b="1" dirty="0" smtClean="0"/>
              <a:t>五个方向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1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</TotalTime>
  <Words>1150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Adobe 黑体 Std R</vt:lpstr>
      <vt:lpstr>Arial Unicode MS</vt:lpstr>
      <vt:lpstr>微软雅黑</vt:lpstr>
      <vt:lpstr>宋体</vt:lpstr>
      <vt:lpstr>Arial</vt:lpstr>
      <vt:lpstr>Calibri</vt:lpstr>
      <vt:lpstr>Wingdings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Chinese 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张莉</dc:creator>
  <cp:lastModifiedBy>Александр В. Маглеванный</cp:lastModifiedBy>
  <cp:revision>393</cp:revision>
  <dcterms:created xsi:type="dcterms:W3CDTF">2015-04-02T06:22:30Z</dcterms:created>
  <dcterms:modified xsi:type="dcterms:W3CDTF">2015-08-31T08:44:53Z</dcterms:modified>
</cp:coreProperties>
</file>